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0"/>
  </p:notesMasterIdLst>
  <p:handoutMasterIdLst>
    <p:handoutMasterId r:id="rId11"/>
  </p:handoutMasterIdLst>
  <p:sldIdLst>
    <p:sldId id="315" r:id="rId9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Kates" initials="JK" lastIdx="2" clrIdx="0">
    <p:extLst>
      <p:ext uri="{19B8F6BF-5375-455C-9EA6-DF929625EA0E}">
        <p15:presenceInfo xmlns:p15="http://schemas.microsoft.com/office/powerpoint/2012/main" userId="S-1-5-21-1957994488-602162358-682003330-1167" providerId="AD"/>
      </p:ext>
    </p:extLst>
  </p:cmAuthor>
  <p:cmAuthor id="2" name="Lindsey Dawson" initials="LD" lastIdx="2" clrIdx="1">
    <p:extLst>
      <p:ext uri="{19B8F6BF-5375-455C-9EA6-DF929625EA0E}">
        <p15:presenceInfo xmlns:p15="http://schemas.microsoft.com/office/powerpoint/2012/main" userId="S-1-5-21-1957994488-602162358-682003330-393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4" autoAdjust="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96" y="64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93768243114283E-3"/>
          <c:y val="9.1421362673768783E-2"/>
          <c:w val="0.93522832914090037"/>
          <c:h val="0.800280526860748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816948144456306E-3"/>
                  <c:y val="-9.90804016470418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E0-402B-B024-2541ACF520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CPI-U</c:v>
                </c:pt>
                <c:pt idx="1">
                  <c:v>Genvoya</c:v>
                </c:pt>
                <c:pt idx="2">
                  <c:v>Triumeq</c:v>
                </c:pt>
                <c:pt idx="3">
                  <c:v>Tivicay</c:v>
                </c:pt>
                <c:pt idx="4">
                  <c:v>Truvada</c:v>
                </c:pt>
                <c:pt idx="5">
                  <c:v>Atripla</c:v>
                </c:pt>
                <c:pt idx="6">
                  <c:v>Descovy</c:v>
                </c:pt>
                <c:pt idx="7">
                  <c:v>Prezista</c:v>
                </c:pt>
                <c:pt idx="8">
                  <c:v>Isentress</c:v>
                </c:pt>
                <c:pt idx="9">
                  <c:v>Odefsey</c:v>
                </c:pt>
                <c:pt idx="10">
                  <c:v>Prezcobix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1.7279784563724986E-2</c:v>
                </c:pt>
                <c:pt idx="1">
                  <c:v>1.7279784563724986E-2</c:v>
                </c:pt>
                <c:pt idx="2">
                  <c:v>1.7279784563724986E-2</c:v>
                </c:pt>
                <c:pt idx="3">
                  <c:v>1.7279784563724986E-2</c:v>
                </c:pt>
                <c:pt idx="4">
                  <c:v>1.7279784563724986E-2</c:v>
                </c:pt>
                <c:pt idx="5">
                  <c:v>1.7279784563724986E-2</c:v>
                </c:pt>
                <c:pt idx="6">
                  <c:v>1.7279784563724986E-2</c:v>
                </c:pt>
                <c:pt idx="7">
                  <c:v>1.7279784563724986E-2</c:v>
                </c:pt>
                <c:pt idx="8">
                  <c:v>1.7279784563724986E-2</c:v>
                </c:pt>
                <c:pt idx="9">
                  <c:v>1.7279784563724986E-2</c:v>
                </c:pt>
                <c:pt idx="10">
                  <c:v>1.7279784563724986E-2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0-402B-B024-2541ACF520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CPI-U</c:v>
                </c:pt>
                <c:pt idx="1">
                  <c:v>Genvoya</c:v>
                </c:pt>
                <c:pt idx="2">
                  <c:v>Triumeq</c:v>
                </c:pt>
                <c:pt idx="3">
                  <c:v>Tivicay</c:v>
                </c:pt>
                <c:pt idx="4">
                  <c:v>Truvada</c:v>
                </c:pt>
                <c:pt idx="5">
                  <c:v>Atripla</c:v>
                </c:pt>
                <c:pt idx="6">
                  <c:v>Descovy</c:v>
                </c:pt>
                <c:pt idx="7">
                  <c:v>Prezista</c:v>
                </c:pt>
                <c:pt idx="8">
                  <c:v>Isentress</c:v>
                </c:pt>
                <c:pt idx="9">
                  <c:v>Odefsey</c:v>
                </c:pt>
                <c:pt idx="10">
                  <c:v>Prezcobix</c:v>
                </c:pt>
              </c:strCache>
            </c:strRef>
          </c:cat>
          <c:val>
            <c:numRef>
              <c:f>Sheet1!$C$2:$C$12</c:f>
              <c:numCache>
                <c:formatCode>0.0%</c:formatCode>
                <c:ptCount val="11"/>
                <c:pt idx="1">
                  <c:v>5.7054577636275014E-2</c:v>
                </c:pt>
                <c:pt idx="2">
                  <c:v>7.8517597036275005E-2</c:v>
                </c:pt>
                <c:pt idx="3">
                  <c:v>7.885806043627501E-2</c:v>
                </c:pt>
                <c:pt idx="4">
                  <c:v>5.7896889136275012E-2</c:v>
                </c:pt>
                <c:pt idx="5">
                  <c:v>5.5364060536275017E-2</c:v>
                </c:pt>
                <c:pt idx="6">
                  <c:v>5.5509189036275011E-2</c:v>
                </c:pt>
                <c:pt idx="7">
                  <c:v>7.7605037136275007E-2</c:v>
                </c:pt>
                <c:pt idx="8">
                  <c:v>7.4957161336275016E-2</c:v>
                </c:pt>
                <c:pt idx="9">
                  <c:v>5.5123863236275009E-2</c:v>
                </c:pt>
                <c:pt idx="10">
                  <c:v>7.2247190336275011E-2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0-402B-B024-2541ACF52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71420959"/>
        <c:axId val="371425951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CPI-U</c:v>
                </c:pt>
                <c:pt idx="1">
                  <c:v>Genvoya</c:v>
                </c:pt>
                <c:pt idx="2">
                  <c:v>Triumeq</c:v>
                </c:pt>
                <c:pt idx="3">
                  <c:v>Tivicay</c:v>
                </c:pt>
                <c:pt idx="4">
                  <c:v>Truvada</c:v>
                </c:pt>
                <c:pt idx="5">
                  <c:v>Atripla</c:v>
                </c:pt>
                <c:pt idx="6">
                  <c:v>Descovy</c:v>
                </c:pt>
                <c:pt idx="7">
                  <c:v>Prezista</c:v>
                </c:pt>
                <c:pt idx="8">
                  <c:v>Isentress</c:v>
                </c:pt>
                <c:pt idx="9">
                  <c:v>Odefsey</c:v>
                </c:pt>
                <c:pt idx="10">
                  <c:v>Prezcobix</c:v>
                </c:pt>
              </c:strCache>
            </c:strRef>
          </c:cat>
          <c:val>
            <c:numRef>
              <c:f>Sheet1!$D$2:$D$12</c:f>
              <c:numCache>
                <c:formatCode>0.0%</c:formatCode>
                <c:ptCount val="11"/>
                <c:pt idx="1">
                  <c:v>7.4334362200000004E-2</c:v>
                </c:pt>
                <c:pt idx="2">
                  <c:v>9.5797381599999995E-2</c:v>
                </c:pt>
                <c:pt idx="3">
                  <c:v>9.6137845E-2</c:v>
                </c:pt>
                <c:pt idx="4">
                  <c:v>7.5176673700000002E-2</c:v>
                </c:pt>
                <c:pt idx="5">
                  <c:v>7.2643845100000007E-2</c:v>
                </c:pt>
                <c:pt idx="6">
                  <c:v>7.2788973600000001E-2</c:v>
                </c:pt>
                <c:pt idx="7">
                  <c:v>9.4884821699999997E-2</c:v>
                </c:pt>
                <c:pt idx="8">
                  <c:v>9.2236945900000006E-2</c:v>
                </c:pt>
                <c:pt idx="9">
                  <c:v>7.2403647799999998E-2</c:v>
                </c:pt>
                <c:pt idx="10">
                  <c:v>8.95269749E-2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E0-402B-B024-2541ACF52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420959"/>
        <c:axId val="371425951"/>
      </c:lineChart>
      <c:catAx>
        <c:axId val="37142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25951"/>
        <c:crosses val="autoZero"/>
        <c:auto val="1"/>
        <c:lblAlgn val="ctr"/>
        <c:lblOffset val="100"/>
        <c:noMultiLvlLbl val="0"/>
      </c:catAx>
      <c:valAx>
        <c:axId val="371425951"/>
        <c:scaling>
          <c:orientation val="minMax"/>
          <c:max val="0.1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20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5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5" y="2330908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5" y="1914245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9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9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0176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4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4" y="588184"/>
            <a:ext cx="11268699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4" y="1914353"/>
            <a:ext cx="11268699" cy="4274874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6" y="1680184"/>
            <a:ext cx="10360503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4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7" y="1915633"/>
            <a:ext cx="11266966" cy="3481966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7" y="6067137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8" y="1914247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1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1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2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6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4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5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4" y="1912974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4" y="6068534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6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7" y="131908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7" y="131908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50" y="1915644"/>
            <a:ext cx="11274465" cy="3928533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7"/>
            <a:ext cx="10295516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5" y="2633308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100" y="5295540"/>
            <a:ext cx="1184363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6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3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6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4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9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6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4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3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4" y="587665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4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882052"/>
              </p:ext>
            </p:extLst>
          </p:nvPr>
        </p:nvGraphicFramePr>
        <p:xfrm>
          <a:off x="538957" y="1676400"/>
          <a:ext cx="11123613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/>
              <a:t>Includes top 10 </a:t>
            </a:r>
            <a:r>
              <a:rPr lang="en-US" dirty="0" err="1" smtClean="0"/>
              <a:t>ARVs</a:t>
            </a:r>
            <a:r>
              <a:rPr lang="en-US" dirty="0" smtClean="0"/>
              <a:t> </a:t>
            </a:r>
            <a:r>
              <a:rPr lang="en-US" dirty="0"/>
              <a:t>ranked by </a:t>
            </a:r>
            <a:r>
              <a:rPr lang="en-US" dirty="0" smtClean="0"/>
              <a:t>total Part D spending in 2017. </a:t>
            </a:r>
            <a:r>
              <a:rPr lang="en-US" dirty="0"/>
              <a:t>List </a:t>
            </a:r>
            <a:r>
              <a:rPr lang="en-US" dirty="0" smtClean="0"/>
              <a:t>price changes are based on average spending per dosage unit and do not </a:t>
            </a:r>
            <a:r>
              <a:rPr lang="en-US" dirty="0"/>
              <a:t>account for </a:t>
            </a:r>
            <a:r>
              <a:rPr lang="en-US" dirty="0" smtClean="0"/>
              <a:t>rebates. 2016-2017 </a:t>
            </a:r>
            <a:r>
              <a:rPr lang="en-US" dirty="0"/>
              <a:t>price changes compared to the </a:t>
            </a:r>
            <a:r>
              <a:rPr lang="en-US" dirty="0" smtClean="0"/>
              <a:t>increase in the CPI-U between July 2016-July 2017.</a:t>
            </a:r>
          </a:p>
          <a:p>
            <a:r>
              <a:rPr lang="en-US" dirty="0" smtClean="0"/>
              <a:t>SOURCE: KFF analysis of CMS Medicare Part D Drug Spending and Utilization Data and Bureau of Labor Statistics data.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Among the 10 </a:t>
            </a:r>
            <a:r>
              <a:rPr lang="en-US" sz="2800" dirty="0" err="1"/>
              <a:t>Antiretrovirals</a:t>
            </a:r>
            <a:r>
              <a:rPr lang="en-US" sz="2800" dirty="0"/>
              <a:t> </a:t>
            </a:r>
            <a:r>
              <a:rPr lang="en-US" sz="2800" dirty="0" smtClean="0"/>
              <a:t>with the Highest Part D Spending in 2017, All Had List Price Increases Exceeding Inflation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Figure </a:t>
            </a:r>
            <a:fld id="{8E9351FB-0652-5D4E-8675-5F18C30F0790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154804" y="4806805"/>
            <a:ext cx="10332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2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4F471B6D-93EA-41A4-80EB-143AB9D2AF7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F56D581E-B071-4E61-9078-E524F1C3A1BC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FE167C1B-A736-4FC8-BD3F-31B342BD8EE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C64B99DA-9B59-4F48-8D1D-E2D3865926C5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2EAFDB36-9FB3-4103-87B9-2C1F2AE13F89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C97575A8-EB9A-438F-A944-19083A50E87C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B4A0909D-8A20-4392-8E20-43BA38D5BFB3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42B32049-8B41-4FB4-A6E9-34B3789DD0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5228</TotalTime>
  <Words>92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Among the 10 Antiretrovirals with the Highest Part D Spending in 2017, All Had List Price Increases Exceeding Inflation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Evonne Young</dc:creator>
  <cp:lastModifiedBy>Lindsey Dawson</cp:lastModifiedBy>
  <cp:revision>230</cp:revision>
  <cp:lastPrinted>2019-12-06T16:05:46Z</cp:lastPrinted>
  <dcterms:created xsi:type="dcterms:W3CDTF">2019-08-14T18:07:31Z</dcterms:created>
  <dcterms:modified xsi:type="dcterms:W3CDTF">2019-12-18T16:17:35Z</dcterms:modified>
</cp:coreProperties>
</file>