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theme/theme6.xml" ContentType="application/vnd.openxmlformats-officedocument.theme+xml"/>
  <Override PartName="/ppt/slideLayouts/slideLayout2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88" r:id="rId2"/>
    <p:sldMasterId id="2147483682" r:id="rId3"/>
    <p:sldMasterId id="2147483668" r:id="rId4"/>
    <p:sldMasterId id="2147483673" r:id="rId5"/>
    <p:sldMasterId id="2147483678" r:id="rId6"/>
    <p:sldMasterId id="2147483680" r:id="rId7"/>
  </p:sldMasterIdLst>
  <p:notesMasterIdLst>
    <p:notesMasterId r:id="rId9"/>
  </p:notesMasterIdLst>
  <p:sldIdLst>
    <p:sldId id="280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C8"/>
    <a:srgbClr val="323A45"/>
    <a:srgbClr val="555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>
      <p:cViewPr varScale="1">
        <p:scale>
          <a:sx n="105" d="100"/>
          <a:sy n="105" d="100"/>
        </p:scale>
        <p:origin x="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non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>
                <a:solidFill>
                  <a:prstClr val="black"/>
                </a:solidFill>
              </a:rPr>
              <a:pPr/>
              <a:t>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286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No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901353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283784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44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481312" y="0"/>
            <a:ext cx="5662688" cy="6858000"/>
          </a:xfrm>
          <a:prstGeom prst="rect">
            <a:avLst/>
          </a:prstGeom>
          <a:solidFill>
            <a:srgbClr val="F5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1" name="Picture 10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44983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219005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5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1295400"/>
            <a:ext cx="6008786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2438400" y="2424199"/>
            <a:ext cx="4168742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2438400" y="3668799"/>
            <a:ext cx="1511267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2438400" y="4122031"/>
            <a:ext cx="3762342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46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20452" y="1680186"/>
            <a:ext cx="7772401" cy="14700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This is a Divider Slide	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4844" y="2536153"/>
            <a:ext cx="7705350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subtitle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38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5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chemeClr val="tx1"/>
                </a:solidFill>
                <a:latin typeface="+mn-lt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470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18635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80699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5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96779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723151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2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  <p:sldLayoutId id="2147483693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56716"/>
            <a:ext cx="89001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93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80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3" r:id="rId2"/>
    <p:sldLayoutId id="2147483687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555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Exhibit</a:t>
            </a:r>
            <a:r>
              <a:rPr lang="en-US" sz="1400" b="0" dirty="0" smtClean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 err="1" smtClean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r>
              <a:rPr lang="en-US" sz="1400" b="0" dirty="0" smtClean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 err="1" smtClean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75" y="-2894"/>
            <a:ext cx="861969" cy="15087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83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KFF_Plate_Tab+Slab6.png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5331370" y="0"/>
            <a:ext cx="3812630" cy="6858000"/>
          </a:xfrm>
          <a:prstGeom prst="rect">
            <a:avLst/>
          </a:prstGeom>
        </p:spPr>
      </p:pic>
      <p:pic>
        <p:nvPicPr>
          <p:cNvPr id="10" name="Picture 9" descr="KFF_Plate_Tab+Slab9.png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5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ff.org/health-reform/state-indicator/state-activity-around-expanding-medicaid-under-the-affordable-care-ac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 Placeholder 142"/>
          <p:cNvSpPr>
            <a:spLocks noGrp="1"/>
          </p:cNvSpPr>
          <p:nvPr>
            <p:ph type="body" sz="quarter" idx="11"/>
          </p:nvPr>
        </p:nvSpPr>
        <p:spPr>
          <a:xfrm>
            <a:off x="-33298" y="5715000"/>
            <a:ext cx="9177298" cy="1039431"/>
          </a:xfrm>
        </p:spPr>
        <p:txBody>
          <a:bodyPr/>
          <a:lstStyle/>
          <a:p>
            <a:r>
              <a:rPr lang="en-US" dirty="0" smtClean="0"/>
              <a:t>NOTES: Current status for each state is based on KFF tracking and analysis of state activity. </a:t>
            </a:r>
            <a:r>
              <a:rPr lang="en-US" b="1" baseline="30000" dirty="0" smtClean="0"/>
              <a:t>◊</a:t>
            </a:r>
            <a:r>
              <a:rPr lang="en-US" dirty="0"/>
              <a:t>Expansion is adopted but not yet implemented in ID</a:t>
            </a:r>
            <a:r>
              <a:rPr lang="en-US" dirty="0" smtClean="0"/>
              <a:t>, </a:t>
            </a:r>
            <a:r>
              <a:rPr lang="en-US" dirty="0"/>
              <a:t>NE, and UT. </a:t>
            </a:r>
            <a:r>
              <a:rPr lang="en-US" dirty="0" smtClean="0"/>
              <a:t>(See link below for additional state-specific notes). </a:t>
            </a:r>
          </a:p>
          <a:p>
            <a:r>
              <a:rPr lang="en-US" sz="1000" dirty="0" smtClean="0">
                <a:latin typeface="+mn-lt"/>
              </a:rPr>
              <a:t>SOURCE: “Status of State Action on the Medicaid Expansion Decision,” KFF State Health Facts, updated </a:t>
            </a:r>
            <a:r>
              <a:rPr lang="en-US" dirty="0" smtClean="0"/>
              <a:t>April </a:t>
            </a:r>
            <a:r>
              <a:rPr lang="en-US" dirty="0" smtClean="0"/>
              <a:t>26</a:t>
            </a:r>
            <a:r>
              <a:rPr lang="en-US" sz="1000" dirty="0" smtClean="0">
                <a:latin typeface="+mn-lt"/>
              </a:rPr>
              <a:t>, </a:t>
            </a:r>
            <a:r>
              <a:rPr lang="en-US" sz="1000" dirty="0" smtClean="0">
                <a:latin typeface="+mn-lt"/>
              </a:rPr>
              <a:t>2019.</a:t>
            </a:r>
          </a:p>
          <a:p>
            <a:r>
              <a:rPr lang="en-US" sz="1000" dirty="0" smtClean="0">
                <a:latin typeface="+mn-lt"/>
                <a:hlinkClick r:id="rId3"/>
              </a:rPr>
              <a:t>https://www.kff.org/health-reform/state-indicator/state-activity-around-expanding-medicaid-under-the-affordable-care-act/ </a:t>
            </a:r>
            <a:endParaRPr lang="en-US" sz="1000" dirty="0">
              <a:latin typeface="+mn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0086" y="223256"/>
            <a:ext cx="8961120" cy="914400"/>
          </a:xfrm>
        </p:spPr>
        <p:txBody>
          <a:bodyPr/>
          <a:lstStyle/>
          <a:p>
            <a:r>
              <a:rPr lang="en-US" sz="2600" dirty="0" smtClean="0"/>
              <a:t>Status of State Medicaid </a:t>
            </a:r>
            <a:r>
              <a:rPr lang="en-US" sz="2600" dirty="0"/>
              <a:t>Expansion </a:t>
            </a:r>
            <a:r>
              <a:rPr lang="en-US" sz="2600" dirty="0" smtClean="0"/>
              <a:t>Decisions</a:t>
            </a:r>
            <a:endParaRPr lang="en-US" sz="2600" dirty="0">
              <a:latin typeface="+mj-lt"/>
            </a:endParaRPr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706656" y="1033620"/>
            <a:ext cx="7772400" cy="4300380"/>
            <a:chOff x="928895" y="973956"/>
            <a:chExt cx="7807118" cy="4319588"/>
          </a:xfrm>
        </p:grpSpPr>
        <p:sp>
          <p:nvSpPr>
            <p:cNvPr id="5" name="Shape - Wyoming"/>
            <p:cNvSpPr>
              <a:spLocks noChangeAspect="1"/>
            </p:cNvSpPr>
            <p:nvPr/>
          </p:nvSpPr>
          <p:spPr bwMode="auto">
            <a:xfrm>
              <a:off x="2787648" y="1847081"/>
              <a:ext cx="896939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6" name="Shape - Wisconsin"/>
            <p:cNvSpPr>
              <a:spLocks noChangeAspect="1"/>
            </p:cNvSpPr>
            <p:nvPr/>
          </p:nvSpPr>
          <p:spPr bwMode="auto">
            <a:xfrm>
              <a:off x="4975223" y="1535931"/>
              <a:ext cx="654051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7" name="Shape - West Virginia"/>
            <p:cNvSpPr>
              <a:spLocks noChangeAspect="1"/>
            </p:cNvSpPr>
            <p:nvPr/>
          </p:nvSpPr>
          <p:spPr bwMode="auto">
            <a:xfrm>
              <a:off x="6345237" y="2388418"/>
              <a:ext cx="550863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8" name="Shape - Washington"/>
            <p:cNvSpPr>
              <a:spLocks noChangeAspect="1"/>
            </p:cNvSpPr>
            <p:nvPr/>
          </p:nvSpPr>
          <p:spPr bwMode="auto">
            <a:xfrm>
              <a:off x="1463675" y="996181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grpSp>
          <p:nvGrpSpPr>
            <p:cNvPr id="9" name="Shape - Virginia"/>
            <p:cNvGrpSpPr>
              <a:grpSpLocks/>
            </p:cNvGrpSpPr>
            <p:nvPr/>
          </p:nvGrpSpPr>
          <p:grpSpPr bwMode="auto">
            <a:xfrm>
              <a:off x="6276972" y="2507480"/>
              <a:ext cx="1009651" cy="596900"/>
              <a:chOff x="3911" y="1540"/>
              <a:chExt cx="636" cy="376"/>
            </a:xfrm>
            <a:solidFill>
              <a:srgbClr val="0072C0"/>
            </a:solidFill>
          </p:grpSpPr>
          <p:sp>
            <p:nvSpPr>
              <p:cNvPr id="129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B0DDF4"/>
                  </a:solidFill>
                </a:endParaRPr>
              </a:p>
            </p:txBody>
          </p:sp>
          <p:sp>
            <p:nvSpPr>
              <p:cNvPr id="130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" name="Shape - Vermont"/>
            <p:cNvSpPr>
              <a:spLocks noChangeAspect="1"/>
            </p:cNvSpPr>
            <p:nvPr/>
          </p:nvSpPr>
          <p:spPr bwMode="auto">
            <a:xfrm>
              <a:off x="7172325" y="1442268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11" name="Shape - Utah"/>
            <p:cNvSpPr>
              <a:spLocks noChangeAspect="1"/>
            </p:cNvSpPr>
            <p:nvPr/>
          </p:nvSpPr>
          <p:spPr bwMode="auto">
            <a:xfrm>
              <a:off x="2351088" y="2280468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pattFill prst="wdDnDiag">
              <a:fgClr>
                <a:schemeClr val="tx1">
                  <a:lumMod val="50000"/>
                  <a:lumOff val="50000"/>
                </a:schemeClr>
              </a:fgClr>
              <a:bgClr>
                <a:schemeClr val="accent2"/>
              </a:bgClr>
            </a:patt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2" name="Shape - Texas"/>
            <p:cNvSpPr>
              <a:spLocks noChangeAspect="1"/>
            </p:cNvSpPr>
            <p:nvPr/>
          </p:nvSpPr>
          <p:spPr bwMode="auto">
            <a:xfrm>
              <a:off x="3225798" y="3286942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1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13" name="Shape - Tennessee"/>
            <p:cNvSpPr>
              <a:spLocks noChangeAspect="1"/>
            </p:cNvSpPr>
            <p:nvPr/>
          </p:nvSpPr>
          <p:spPr bwMode="auto">
            <a:xfrm>
              <a:off x="5418137" y="3056756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4" name="Shape - South Dakota"/>
            <p:cNvSpPr>
              <a:spLocks noChangeAspect="1"/>
            </p:cNvSpPr>
            <p:nvPr/>
          </p:nvSpPr>
          <p:spPr bwMode="auto">
            <a:xfrm>
              <a:off x="3656012" y="1751831"/>
              <a:ext cx="920751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5" name="Shape - South Carolina"/>
            <p:cNvSpPr>
              <a:spLocks noChangeAspect="1"/>
            </p:cNvSpPr>
            <p:nvPr/>
          </p:nvSpPr>
          <p:spPr bwMode="auto">
            <a:xfrm>
              <a:off x="6359524" y="3248842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6" name="Shape - Rhode Island"/>
            <p:cNvSpPr>
              <a:spLocks noChangeAspect="1"/>
            </p:cNvSpPr>
            <p:nvPr/>
          </p:nvSpPr>
          <p:spPr bwMode="auto">
            <a:xfrm>
              <a:off x="7483472" y="1894706"/>
              <a:ext cx="120651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7" name="Shape - Pennsylvania"/>
            <p:cNvSpPr>
              <a:spLocks noChangeAspect="1"/>
            </p:cNvSpPr>
            <p:nvPr/>
          </p:nvSpPr>
          <p:spPr bwMode="auto">
            <a:xfrm>
              <a:off x="6467474" y="2024881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18" name="Shape - Oregon"/>
            <p:cNvSpPr>
              <a:spLocks noChangeAspect="1"/>
            </p:cNvSpPr>
            <p:nvPr/>
          </p:nvSpPr>
          <p:spPr bwMode="auto">
            <a:xfrm>
              <a:off x="1263649" y="1432743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9" name="Shape - Oklahoma"/>
            <p:cNvSpPr>
              <a:spLocks noChangeAspect="1"/>
            </p:cNvSpPr>
            <p:nvPr/>
          </p:nvSpPr>
          <p:spPr bwMode="auto">
            <a:xfrm>
              <a:off x="3752848" y="3191692"/>
              <a:ext cx="1125539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0" name="Shape - Ohio"/>
            <p:cNvSpPr>
              <a:spLocks noChangeAspect="1"/>
            </p:cNvSpPr>
            <p:nvPr/>
          </p:nvSpPr>
          <p:spPr bwMode="auto">
            <a:xfrm>
              <a:off x="5962648" y="2158230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" name="Shape - North Dakota"/>
            <p:cNvSpPr>
              <a:spLocks noChangeAspect="1"/>
            </p:cNvSpPr>
            <p:nvPr/>
          </p:nvSpPr>
          <p:spPr bwMode="auto">
            <a:xfrm>
              <a:off x="3686174" y="1266055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22" name="Shape - North Carolina"/>
            <p:cNvSpPr>
              <a:spLocks noChangeAspect="1"/>
            </p:cNvSpPr>
            <p:nvPr/>
          </p:nvSpPr>
          <p:spPr bwMode="auto">
            <a:xfrm>
              <a:off x="6230937" y="2902768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grpSp>
          <p:nvGrpSpPr>
            <p:cNvPr id="23" name="Shape - New York"/>
            <p:cNvGrpSpPr>
              <a:grpSpLocks/>
            </p:cNvGrpSpPr>
            <p:nvPr/>
          </p:nvGrpSpPr>
          <p:grpSpPr bwMode="auto">
            <a:xfrm>
              <a:off x="6530974" y="1478781"/>
              <a:ext cx="1044575" cy="700087"/>
              <a:chOff x="4071" y="893"/>
              <a:chExt cx="658" cy="440"/>
            </a:xfrm>
            <a:solidFill>
              <a:schemeClr val="accent6"/>
            </a:solidFill>
          </p:grpSpPr>
          <p:sp>
            <p:nvSpPr>
              <p:cNvPr id="127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8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4" name="Shape - New Mexico"/>
            <p:cNvSpPr>
              <a:spLocks noChangeAspect="1"/>
            </p:cNvSpPr>
            <p:nvPr/>
          </p:nvSpPr>
          <p:spPr bwMode="auto">
            <a:xfrm>
              <a:off x="2868611" y="3158355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5" name="Shape - New Jersey"/>
            <p:cNvSpPr>
              <a:spLocks noChangeAspect="1"/>
            </p:cNvSpPr>
            <p:nvPr/>
          </p:nvSpPr>
          <p:spPr bwMode="auto">
            <a:xfrm>
              <a:off x="7143748" y="2080443"/>
              <a:ext cx="196851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6" name="Shape - New Hampshire"/>
            <p:cNvSpPr>
              <a:spLocks noChangeAspect="1"/>
            </p:cNvSpPr>
            <p:nvPr/>
          </p:nvSpPr>
          <p:spPr bwMode="auto">
            <a:xfrm>
              <a:off x="7334249" y="1366068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27" name="Shape - Nevada"/>
            <p:cNvSpPr>
              <a:spLocks noChangeAspect="1"/>
            </p:cNvSpPr>
            <p:nvPr/>
          </p:nvSpPr>
          <p:spPr bwMode="auto">
            <a:xfrm>
              <a:off x="1660523" y="2143942"/>
              <a:ext cx="831851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8" name="Shape - Nebraska"/>
            <p:cNvSpPr>
              <a:spLocks noChangeAspect="1"/>
            </p:cNvSpPr>
            <p:nvPr/>
          </p:nvSpPr>
          <p:spPr bwMode="auto">
            <a:xfrm>
              <a:off x="3648074" y="2245543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pattFill prst="wdDnDiag">
              <a:fgClr>
                <a:schemeClr val="tx1">
                  <a:lumMod val="50000"/>
                  <a:lumOff val="50000"/>
                </a:schemeClr>
              </a:fgClr>
              <a:bgClr>
                <a:schemeClr val="accent2"/>
              </a:bgClr>
            </a:patt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9" name="Shape - Montana"/>
            <p:cNvSpPr>
              <a:spLocks noChangeAspect="1"/>
            </p:cNvSpPr>
            <p:nvPr/>
          </p:nvSpPr>
          <p:spPr bwMode="auto">
            <a:xfrm>
              <a:off x="2373958" y="1139056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30" name="Shape - Missouri"/>
            <p:cNvSpPr>
              <a:spLocks noChangeAspect="1"/>
            </p:cNvSpPr>
            <p:nvPr/>
          </p:nvSpPr>
          <p:spPr bwMode="auto">
            <a:xfrm>
              <a:off x="4687886" y="2596381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31" name="Shape - Mississippi"/>
            <p:cNvSpPr>
              <a:spLocks noChangeAspect="1"/>
            </p:cNvSpPr>
            <p:nvPr/>
          </p:nvSpPr>
          <p:spPr bwMode="auto">
            <a:xfrm>
              <a:off x="5303835" y="3429817"/>
              <a:ext cx="450851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32" name="Shape - Minnesota"/>
            <p:cNvSpPr>
              <a:spLocks noChangeAspect="1"/>
            </p:cNvSpPr>
            <p:nvPr/>
          </p:nvSpPr>
          <p:spPr bwMode="auto">
            <a:xfrm>
              <a:off x="4419598" y="1204143"/>
              <a:ext cx="857251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33" name="Shape - Massachusetts"/>
            <p:cNvSpPr>
              <a:spLocks noChangeAspect="1"/>
            </p:cNvSpPr>
            <p:nvPr/>
          </p:nvSpPr>
          <p:spPr bwMode="auto">
            <a:xfrm>
              <a:off x="7278686" y="1751831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grpSp>
          <p:nvGrpSpPr>
            <p:cNvPr id="34" name="Shape - Michigan"/>
            <p:cNvGrpSpPr>
              <a:grpSpLocks/>
            </p:cNvGrpSpPr>
            <p:nvPr/>
          </p:nvGrpSpPr>
          <p:grpSpPr bwMode="auto">
            <a:xfrm>
              <a:off x="5232398" y="1427981"/>
              <a:ext cx="990600" cy="882650"/>
              <a:chOff x="3254" y="860"/>
              <a:chExt cx="623" cy="557"/>
            </a:xfrm>
            <a:solidFill>
              <a:srgbClr val="0072C0"/>
            </a:solidFill>
          </p:grpSpPr>
          <p:sp>
            <p:nvSpPr>
              <p:cNvPr id="125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6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5" name="Shape - Maryland"/>
            <p:cNvSpPr>
              <a:spLocks noChangeAspect="1"/>
            </p:cNvSpPr>
            <p:nvPr/>
          </p:nvSpPr>
          <p:spPr bwMode="auto">
            <a:xfrm>
              <a:off x="6651623" y="2409055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36" name="Shape - Maine"/>
            <p:cNvSpPr>
              <a:spLocks noChangeAspect="1"/>
            </p:cNvSpPr>
            <p:nvPr/>
          </p:nvSpPr>
          <p:spPr bwMode="auto">
            <a:xfrm>
              <a:off x="7388223" y="973956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37" name="Shape - Louisiana"/>
            <p:cNvSpPr>
              <a:spLocks noChangeAspect="1"/>
            </p:cNvSpPr>
            <p:nvPr/>
          </p:nvSpPr>
          <p:spPr bwMode="auto">
            <a:xfrm>
              <a:off x="4946649" y="3780655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38" name="Shape - Kentucky"/>
            <p:cNvSpPr>
              <a:spLocks noChangeAspect="1"/>
            </p:cNvSpPr>
            <p:nvPr/>
          </p:nvSpPr>
          <p:spPr bwMode="auto">
            <a:xfrm>
              <a:off x="5480049" y="2717030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39" name="Shape - Kansas"/>
            <p:cNvSpPr>
              <a:spLocks noChangeAspect="1"/>
            </p:cNvSpPr>
            <p:nvPr/>
          </p:nvSpPr>
          <p:spPr bwMode="auto">
            <a:xfrm>
              <a:off x="3879849" y="2718618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0" name="Shape - Iowa"/>
            <p:cNvSpPr>
              <a:spLocks noChangeAspect="1"/>
            </p:cNvSpPr>
            <p:nvPr/>
          </p:nvSpPr>
          <p:spPr bwMode="auto">
            <a:xfrm>
              <a:off x="4562474" y="2132830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41" name="Shape - Indiana"/>
            <p:cNvSpPr>
              <a:spLocks noChangeAspect="1"/>
            </p:cNvSpPr>
            <p:nvPr/>
          </p:nvSpPr>
          <p:spPr bwMode="auto">
            <a:xfrm>
              <a:off x="5635624" y="2297931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2" name="Shape - Illinois"/>
            <p:cNvSpPr>
              <a:spLocks noChangeAspect="1"/>
            </p:cNvSpPr>
            <p:nvPr/>
          </p:nvSpPr>
          <p:spPr bwMode="auto">
            <a:xfrm>
              <a:off x="5173132" y="2236018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3" name="Shape - Idaho"/>
            <p:cNvSpPr>
              <a:spLocks noChangeAspect="1"/>
            </p:cNvSpPr>
            <p:nvPr/>
          </p:nvSpPr>
          <p:spPr bwMode="auto">
            <a:xfrm>
              <a:off x="2117723" y="1127943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pattFill prst="wdDnDiag">
              <a:fgClr>
                <a:schemeClr val="tx1">
                  <a:lumMod val="50000"/>
                  <a:lumOff val="50000"/>
                </a:schemeClr>
              </a:fgClr>
              <a:bgClr>
                <a:schemeClr val="accent2"/>
              </a:bgClr>
            </a:patt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grpSp>
          <p:nvGrpSpPr>
            <p:cNvPr id="44" name="Shape - Hawaii"/>
            <p:cNvGrpSpPr/>
            <p:nvPr/>
          </p:nvGrpSpPr>
          <p:grpSpPr>
            <a:xfrm>
              <a:off x="2157414" y="4101330"/>
              <a:ext cx="622300" cy="477838"/>
              <a:chOff x="2184402" y="4672013"/>
              <a:chExt cx="622300" cy="477838"/>
            </a:xfrm>
            <a:solidFill>
              <a:srgbClr val="7BC7ED"/>
            </a:solidFill>
          </p:grpSpPr>
          <p:sp>
            <p:nvSpPr>
              <p:cNvPr id="117" name="Freeform 4"/>
              <p:cNvSpPr>
                <a:spLocks noChangeAspect="1"/>
              </p:cNvSpPr>
              <p:nvPr/>
            </p:nvSpPr>
            <p:spPr bwMode="auto">
              <a:xfrm>
                <a:off x="2184402" y="4731923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18" name="Freeform 5"/>
              <p:cNvSpPr>
                <a:spLocks noChangeAspect="1"/>
              </p:cNvSpPr>
              <p:nvPr/>
            </p:nvSpPr>
            <p:spPr bwMode="auto">
              <a:xfrm>
                <a:off x="2252421" y="4672013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19" name="Freeform 6"/>
              <p:cNvSpPr>
                <a:spLocks noChangeAspect="1"/>
              </p:cNvSpPr>
              <p:nvPr/>
            </p:nvSpPr>
            <p:spPr bwMode="auto">
              <a:xfrm>
                <a:off x="2336359" y="4731923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0" name="Freeform 7"/>
              <p:cNvSpPr>
                <a:spLocks noChangeAspect="1"/>
              </p:cNvSpPr>
              <p:nvPr/>
            </p:nvSpPr>
            <p:spPr bwMode="auto">
              <a:xfrm>
                <a:off x="2473844" y="4806270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1" name="Freeform 8"/>
              <p:cNvSpPr>
                <a:spLocks noChangeAspect="1"/>
              </p:cNvSpPr>
              <p:nvPr/>
            </p:nvSpPr>
            <p:spPr bwMode="auto">
              <a:xfrm>
                <a:off x="2504959" y="4879894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2" name="Freeform 9"/>
              <p:cNvSpPr>
                <a:spLocks noChangeAspect="1"/>
              </p:cNvSpPr>
              <p:nvPr/>
            </p:nvSpPr>
            <p:spPr bwMode="auto">
              <a:xfrm>
                <a:off x="2551993" y="4920316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3" name="Freeform"/>
              <p:cNvSpPr>
                <a:spLocks noChangeAspect="1"/>
              </p:cNvSpPr>
              <p:nvPr/>
            </p:nvSpPr>
            <p:spPr bwMode="auto">
              <a:xfrm>
                <a:off x="2626524" y="4937639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4" name="Freeform"/>
              <p:cNvSpPr>
                <a:spLocks noChangeAspect="1"/>
              </p:cNvSpPr>
              <p:nvPr/>
            </p:nvSpPr>
            <p:spPr bwMode="auto">
              <a:xfrm>
                <a:off x="2562847" y="4838751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5" name="Shape - Georgia"/>
            <p:cNvSpPr>
              <a:spLocks noChangeAspect="1"/>
            </p:cNvSpPr>
            <p:nvPr/>
          </p:nvSpPr>
          <p:spPr bwMode="auto">
            <a:xfrm>
              <a:off x="6061075" y="3347268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6" name="Shape - Florida"/>
            <p:cNvSpPr>
              <a:spLocks noChangeAspect="1"/>
            </p:cNvSpPr>
            <p:nvPr/>
          </p:nvSpPr>
          <p:spPr bwMode="auto">
            <a:xfrm>
              <a:off x="5900737" y="3966393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7" name="Shape - Connecticut"/>
            <p:cNvSpPr>
              <a:spLocks noChangeAspect="1"/>
            </p:cNvSpPr>
            <p:nvPr/>
          </p:nvSpPr>
          <p:spPr bwMode="auto">
            <a:xfrm>
              <a:off x="7294562" y="1908992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48" name="Shape - Delaware"/>
            <p:cNvSpPr>
              <a:spLocks noChangeAspect="1"/>
            </p:cNvSpPr>
            <p:nvPr/>
          </p:nvSpPr>
          <p:spPr bwMode="auto">
            <a:xfrm>
              <a:off x="7129462" y="2396355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9" name="Shape - Colorado"/>
            <p:cNvSpPr>
              <a:spLocks noChangeAspect="1"/>
            </p:cNvSpPr>
            <p:nvPr/>
          </p:nvSpPr>
          <p:spPr bwMode="auto">
            <a:xfrm>
              <a:off x="2971798" y="2520181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0" name="Shape - California"/>
            <p:cNvSpPr>
              <a:spLocks noChangeAspect="1"/>
            </p:cNvSpPr>
            <p:nvPr/>
          </p:nvSpPr>
          <p:spPr bwMode="auto">
            <a:xfrm>
              <a:off x="1181098" y="2042343"/>
              <a:ext cx="1098551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1" name="Shape - Arkansas"/>
            <p:cNvSpPr>
              <a:spLocks noChangeAspect="1"/>
            </p:cNvSpPr>
            <p:nvPr/>
          </p:nvSpPr>
          <p:spPr bwMode="auto">
            <a:xfrm>
              <a:off x="4854574" y="3218680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2" name="Shape - Arizona"/>
            <p:cNvSpPr>
              <a:spLocks noChangeAspect="1"/>
            </p:cNvSpPr>
            <p:nvPr/>
          </p:nvSpPr>
          <p:spPr bwMode="auto">
            <a:xfrm>
              <a:off x="2133598" y="3093267"/>
              <a:ext cx="844551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3" name="Shape - Alaska"/>
            <p:cNvSpPr>
              <a:spLocks noChangeAspect="1"/>
            </p:cNvSpPr>
            <p:nvPr/>
          </p:nvSpPr>
          <p:spPr bwMode="auto">
            <a:xfrm>
              <a:off x="928895" y="3717156"/>
              <a:ext cx="1617663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b="1">
                <a:solidFill>
                  <a:srgbClr val="000000"/>
                </a:solidFill>
              </a:endParaRPr>
            </a:p>
          </p:txBody>
        </p:sp>
        <p:sp>
          <p:nvSpPr>
            <p:cNvPr id="54" name="Shape - Alabama"/>
            <p:cNvSpPr>
              <a:spLocks noChangeAspect="1"/>
            </p:cNvSpPr>
            <p:nvPr/>
          </p:nvSpPr>
          <p:spPr bwMode="auto">
            <a:xfrm>
              <a:off x="5732462" y="3383781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5" name="Shape - District of Columbia (star)"/>
            <p:cNvSpPr>
              <a:spLocks noChangeArrowheads="1"/>
            </p:cNvSpPr>
            <p:nvPr/>
          </p:nvSpPr>
          <p:spPr bwMode="auto">
            <a:xfrm>
              <a:off x="6859586" y="2478905"/>
              <a:ext cx="207963" cy="201612"/>
            </a:xfrm>
            <a:prstGeom prst="star5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6" name="Text - Wyoming"/>
            <p:cNvSpPr txBox="1">
              <a:spLocks noChangeArrowheads="1"/>
            </p:cNvSpPr>
            <p:nvPr/>
          </p:nvSpPr>
          <p:spPr bwMode="auto">
            <a:xfrm>
              <a:off x="2909886" y="20693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WY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57" name="Text - Wisconsin"/>
            <p:cNvSpPr txBox="1">
              <a:spLocks noChangeArrowheads="1"/>
            </p:cNvSpPr>
            <p:nvPr/>
          </p:nvSpPr>
          <p:spPr bwMode="auto">
            <a:xfrm>
              <a:off x="4951412" y="178358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WI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58" name="Text - West Virginia"/>
            <p:cNvSpPr txBox="1">
              <a:spLocks noChangeArrowheads="1"/>
            </p:cNvSpPr>
            <p:nvPr/>
          </p:nvSpPr>
          <p:spPr bwMode="auto">
            <a:xfrm>
              <a:off x="6186488" y="26646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WV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59" name="Text - Washington"/>
            <p:cNvSpPr txBox="1">
              <a:spLocks noChangeArrowheads="1"/>
            </p:cNvSpPr>
            <p:nvPr/>
          </p:nvSpPr>
          <p:spPr bwMode="auto">
            <a:xfrm>
              <a:off x="1609724" y="11660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WA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60" name="Text - Virginia"/>
            <p:cNvSpPr txBox="1">
              <a:spLocks noChangeArrowheads="1"/>
            </p:cNvSpPr>
            <p:nvPr/>
          </p:nvSpPr>
          <p:spPr bwMode="auto">
            <a:xfrm>
              <a:off x="6589712" y="2707506"/>
              <a:ext cx="692151" cy="250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VA</a:t>
              </a:r>
              <a:endParaRPr lang="en-US" sz="1400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61" name="Text - Vermont"/>
            <p:cNvSpPr txBox="1">
              <a:spLocks noChangeArrowheads="1"/>
            </p:cNvSpPr>
            <p:nvPr/>
          </p:nvSpPr>
          <p:spPr bwMode="auto">
            <a:xfrm>
              <a:off x="6540500" y="11485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VT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2" name="Text - Utah"/>
            <p:cNvSpPr txBox="1">
              <a:spLocks noChangeArrowheads="1"/>
            </p:cNvSpPr>
            <p:nvPr/>
          </p:nvSpPr>
          <p:spPr bwMode="auto">
            <a:xfrm>
              <a:off x="2347912" y="26503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UT</a:t>
              </a:r>
              <a:r>
                <a:rPr lang="en-US" sz="1200" b="1" baseline="30000" dirty="0">
                  <a:solidFill>
                    <a:schemeClr val="bg1"/>
                  </a:solidFill>
                </a:rPr>
                <a:t> ◊</a:t>
              </a:r>
              <a:endParaRPr lang="en-US" sz="1200" b="1" baseline="30000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3" name="Text - Texas"/>
            <p:cNvSpPr txBox="1">
              <a:spLocks noChangeArrowheads="1"/>
            </p:cNvSpPr>
            <p:nvPr/>
          </p:nvSpPr>
          <p:spPr bwMode="auto">
            <a:xfrm>
              <a:off x="3952873" y="39346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TX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4" name="Text - Tennessee"/>
            <p:cNvSpPr txBox="1">
              <a:spLocks noChangeArrowheads="1"/>
            </p:cNvSpPr>
            <p:nvPr/>
          </p:nvSpPr>
          <p:spPr bwMode="auto">
            <a:xfrm>
              <a:off x="5572124" y="31615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TN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5" name="Text - South Dakota"/>
            <p:cNvSpPr txBox="1">
              <a:spLocks noChangeArrowheads="1"/>
            </p:cNvSpPr>
            <p:nvPr/>
          </p:nvSpPr>
          <p:spPr bwMode="auto">
            <a:xfrm>
              <a:off x="3775073" y="188359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SD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66" name="Text - South Carolina"/>
            <p:cNvSpPr txBox="1">
              <a:spLocks noChangeArrowheads="1"/>
            </p:cNvSpPr>
            <p:nvPr/>
          </p:nvSpPr>
          <p:spPr bwMode="auto">
            <a:xfrm>
              <a:off x="6386512" y="33044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SC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7" name="Text - Rhode Island"/>
            <p:cNvSpPr txBox="1">
              <a:spLocks noChangeArrowheads="1"/>
            </p:cNvSpPr>
            <p:nvPr/>
          </p:nvSpPr>
          <p:spPr bwMode="auto">
            <a:xfrm>
              <a:off x="7799388" y="19407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RI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8" name="Text - Pennsylvania"/>
            <p:cNvSpPr txBox="1">
              <a:spLocks noChangeArrowheads="1"/>
            </p:cNvSpPr>
            <p:nvPr/>
          </p:nvSpPr>
          <p:spPr bwMode="auto">
            <a:xfrm>
              <a:off x="6442075" y="2145531"/>
              <a:ext cx="8350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PA</a:t>
              </a:r>
              <a:endParaRPr lang="en-US" sz="1200" b="1" baseline="30000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69" name="Text - Oregon"/>
            <p:cNvSpPr txBox="1">
              <a:spLocks noChangeArrowheads="1"/>
            </p:cNvSpPr>
            <p:nvPr/>
          </p:nvSpPr>
          <p:spPr bwMode="auto">
            <a:xfrm>
              <a:off x="1168398" y="1610543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OR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0" name="Text - Oklahoma"/>
            <p:cNvSpPr txBox="1">
              <a:spLocks noChangeArrowheads="1"/>
            </p:cNvSpPr>
            <p:nvPr/>
          </p:nvSpPr>
          <p:spPr bwMode="auto">
            <a:xfrm>
              <a:off x="4133848" y="33155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OK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71" name="Text - Ohio"/>
            <p:cNvSpPr txBox="1">
              <a:spLocks noChangeArrowheads="1"/>
            </p:cNvSpPr>
            <p:nvPr/>
          </p:nvSpPr>
          <p:spPr bwMode="auto">
            <a:xfrm>
              <a:off x="5870573" y="2361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OH</a:t>
              </a:r>
              <a:endParaRPr lang="en-US" sz="1200" b="1" baseline="30000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2" name="Text - North Dakota"/>
            <p:cNvSpPr txBox="1">
              <a:spLocks noChangeArrowheads="1"/>
            </p:cNvSpPr>
            <p:nvPr/>
          </p:nvSpPr>
          <p:spPr bwMode="auto">
            <a:xfrm>
              <a:off x="3752849" y="13867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ND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3" name="Text - North Carolina"/>
            <p:cNvSpPr txBox="1">
              <a:spLocks noChangeArrowheads="1"/>
            </p:cNvSpPr>
            <p:nvPr/>
          </p:nvSpPr>
          <p:spPr bwMode="auto">
            <a:xfrm>
              <a:off x="6550023" y="30107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NC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74" name="Text - New York"/>
            <p:cNvSpPr txBox="1">
              <a:spLocks noChangeArrowheads="1"/>
            </p:cNvSpPr>
            <p:nvPr/>
          </p:nvSpPr>
          <p:spPr bwMode="auto">
            <a:xfrm>
              <a:off x="6686549" y="17597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NY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5" name="Text - New Mexico"/>
            <p:cNvSpPr txBox="1">
              <a:spLocks noChangeArrowheads="1"/>
            </p:cNvSpPr>
            <p:nvPr/>
          </p:nvSpPr>
          <p:spPr bwMode="auto">
            <a:xfrm>
              <a:off x="2982912" y="34250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NM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6" name="Text - New Jersey"/>
            <p:cNvSpPr txBox="1">
              <a:spLocks noChangeArrowheads="1"/>
            </p:cNvSpPr>
            <p:nvPr/>
          </p:nvSpPr>
          <p:spPr bwMode="auto">
            <a:xfrm>
              <a:off x="7365999" y="2206073"/>
              <a:ext cx="77787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NJ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77" name="Text - New Hampshire"/>
            <p:cNvSpPr txBox="1">
              <a:spLocks noChangeArrowheads="1"/>
            </p:cNvSpPr>
            <p:nvPr/>
          </p:nvSpPr>
          <p:spPr bwMode="auto">
            <a:xfrm>
              <a:off x="7485525" y="1332514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NH</a:t>
              </a:r>
              <a:endParaRPr lang="en-US" sz="1200" b="1" baseline="30000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78" name="Text - Nevada"/>
            <p:cNvSpPr txBox="1">
              <a:spLocks noChangeArrowheads="1"/>
            </p:cNvSpPr>
            <p:nvPr/>
          </p:nvSpPr>
          <p:spPr bwMode="auto">
            <a:xfrm>
              <a:off x="1476374" y="2519751"/>
              <a:ext cx="1219200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NV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9" name="Text - Nebraska"/>
            <p:cNvSpPr txBox="1">
              <a:spLocks noChangeArrowheads="1"/>
            </p:cNvSpPr>
            <p:nvPr/>
          </p:nvSpPr>
          <p:spPr bwMode="auto">
            <a:xfrm>
              <a:off x="3827461" y="2345556"/>
              <a:ext cx="692151" cy="250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NE</a:t>
              </a:r>
              <a:r>
                <a:rPr lang="en-US" sz="1200" b="1" baseline="30000" dirty="0">
                  <a:solidFill>
                    <a:schemeClr val="bg1"/>
                  </a:solidFill>
                </a:rPr>
                <a:t> ◊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0" name="Text - Montana"/>
            <p:cNvSpPr txBox="1">
              <a:spLocks noChangeArrowheads="1"/>
            </p:cNvSpPr>
            <p:nvPr/>
          </p:nvSpPr>
          <p:spPr bwMode="auto">
            <a:xfrm>
              <a:off x="2763837" y="1358131"/>
              <a:ext cx="692151" cy="250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MT</a:t>
              </a:r>
              <a:endParaRPr lang="en-US" sz="1100" b="1" baseline="30000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81" name="Text - Missouri"/>
            <p:cNvSpPr txBox="1">
              <a:spLocks noChangeArrowheads="1"/>
            </p:cNvSpPr>
            <p:nvPr/>
          </p:nvSpPr>
          <p:spPr bwMode="auto">
            <a:xfrm>
              <a:off x="4781548" y="28583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MO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2" name="Text - Mississippi"/>
            <p:cNvSpPr txBox="1">
              <a:spLocks noChangeArrowheads="1"/>
            </p:cNvSpPr>
            <p:nvPr/>
          </p:nvSpPr>
          <p:spPr bwMode="auto">
            <a:xfrm>
              <a:off x="5156198" y="36346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MS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3" name="Text - Minnesota"/>
            <p:cNvSpPr txBox="1">
              <a:spLocks noChangeArrowheads="1"/>
            </p:cNvSpPr>
            <p:nvPr/>
          </p:nvSpPr>
          <p:spPr bwMode="auto">
            <a:xfrm>
              <a:off x="4173536" y="14343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MN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84" name="Text - Michigan"/>
            <p:cNvSpPr txBox="1">
              <a:spLocks noChangeArrowheads="1"/>
            </p:cNvSpPr>
            <p:nvPr/>
          </p:nvSpPr>
          <p:spPr bwMode="auto">
            <a:xfrm>
              <a:off x="5614988" y="193439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MI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85" name="Text - Massachusetts"/>
            <p:cNvSpPr txBox="1">
              <a:spLocks noChangeArrowheads="1"/>
            </p:cNvSpPr>
            <p:nvPr/>
          </p:nvSpPr>
          <p:spPr bwMode="auto">
            <a:xfrm>
              <a:off x="7669212" y="17121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MA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6" name="Text - Maryland"/>
            <p:cNvSpPr txBox="1">
              <a:spLocks noChangeArrowheads="1"/>
            </p:cNvSpPr>
            <p:nvPr/>
          </p:nvSpPr>
          <p:spPr bwMode="auto">
            <a:xfrm>
              <a:off x="7372349" y="2520181"/>
              <a:ext cx="671513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MD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7" name="Text - Maine"/>
            <p:cNvSpPr txBox="1">
              <a:spLocks noChangeArrowheads="1"/>
            </p:cNvSpPr>
            <p:nvPr/>
          </p:nvSpPr>
          <p:spPr bwMode="auto">
            <a:xfrm>
              <a:off x="7142163" y="1031252"/>
              <a:ext cx="936625" cy="658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ME</a:t>
              </a:r>
              <a:endParaRPr lang="en-US" sz="1400" b="1" baseline="30000" dirty="0">
                <a:solidFill>
                  <a:schemeClr val="bg1"/>
                </a:solidFill>
                <a:cs typeface="Times New Roman" charset="0"/>
              </a:endParaRPr>
            </a:p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88" name="Text - Louisiana"/>
            <p:cNvSpPr txBox="1">
              <a:spLocks noChangeArrowheads="1"/>
            </p:cNvSpPr>
            <p:nvPr/>
          </p:nvSpPr>
          <p:spPr bwMode="auto">
            <a:xfrm>
              <a:off x="4843461" y="3901257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LA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89" name="Text - Kentucky"/>
            <p:cNvSpPr txBox="1">
              <a:spLocks noChangeArrowheads="1"/>
            </p:cNvSpPr>
            <p:nvPr/>
          </p:nvSpPr>
          <p:spPr bwMode="auto">
            <a:xfrm>
              <a:off x="5749923" y="28710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KY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90" name="Text - Kansas"/>
            <p:cNvSpPr txBox="1">
              <a:spLocks noChangeArrowheads="1"/>
            </p:cNvSpPr>
            <p:nvPr/>
          </p:nvSpPr>
          <p:spPr bwMode="auto">
            <a:xfrm>
              <a:off x="3995737" y="283768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KS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1" name="Text - Iowa"/>
            <p:cNvSpPr txBox="1">
              <a:spLocks noChangeArrowheads="1"/>
            </p:cNvSpPr>
            <p:nvPr/>
          </p:nvSpPr>
          <p:spPr bwMode="auto">
            <a:xfrm>
              <a:off x="4567237" y="22455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IA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92" name="Text - Indiana"/>
            <p:cNvSpPr txBox="1">
              <a:spLocks noChangeArrowheads="1"/>
            </p:cNvSpPr>
            <p:nvPr/>
          </p:nvSpPr>
          <p:spPr bwMode="auto">
            <a:xfrm>
              <a:off x="5491161" y="2488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IN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93" name="Text - Illinois"/>
            <p:cNvSpPr txBox="1">
              <a:spLocks noChangeArrowheads="1"/>
            </p:cNvSpPr>
            <p:nvPr/>
          </p:nvSpPr>
          <p:spPr bwMode="auto">
            <a:xfrm>
              <a:off x="5091112" y="250113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IL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94" name="Text - Idaho"/>
            <p:cNvSpPr txBox="1">
              <a:spLocks noChangeArrowheads="1"/>
            </p:cNvSpPr>
            <p:nvPr/>
          </p:nvSpPr>
          <p:spPr bwMode="auto">
            <a:xfrm>
              <a:off x="2168523" y="1905818"/>
              <a:ext cx="693739" cy="250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ID</a:t>
              </a:r>
              <a:r>
                <a:rPr lang="en-US" sz="1200" b="1" baseline="30000" dirty="0">
                  <a:solidFill>
                    <a:schemeClr val="bg1"/>
                  </a:solidFill>
                </a:rPr>
                <a:t> ◊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5" name="Text - Hawaii"/>
            <p:cNvSpPr txBox="1">
              <a:spLocks noChangeArrowheads="1"/>
            </p:cNvSpPr>
            <p:nvPr/>
          </p:nvSpPr>
          <p:spPr bwMode="auto">
            <a:xfrm>
              <a:off x="2654302" y="4399782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HI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6" name="Text - Georgia"/>
            <p:cNvSpPr txBox="1">
              <a:spLocks noChangeArrowheads="1"/>
            </p:cNvSpPr>
            <p:nvPr/>
          </p:nvSpPr>
          <p:spPr bwMode="auto">
            <a:xfrm>
              <a:off x="6091237" y="3609206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GA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7" name="Text - Florida"/>
            <p:cNvSpPr txBox="1">
              <a:spLocks noChangeArrowheads="1"/>
            </p:cNvSpPr>
            <p:nvPr/>
          </p:nvSpPr>
          <p:spPr bwMode="auto">
            <a:xfrm>
              <a:off x="6450012" y="41981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FL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8" name="Text - District of Columbia"/>
            <p:cNvSpPr txBox="1">
              <a:spLocks noChangeArrowheads="1"/>
            </p:cNvSpPr>
            <p:nvPr/>
          </p:nvSpPr>
          <p:spPr bwMode="auto">
            <a:xfrm>
              <a:off x="7334249" y="2779769"/>
              <a:ext cx="628650" cy="276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  DC  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9" name="Text - Delaware"/>
            <p:cNvSpPr txBox="1">
              <a:spLocks noChangeArrowheads="1"/>
            </p:cNvSpPr>
            <p:nvPr/>
          </p:nvSpPr>
          <p:spPr bwMode="auto">
            <a:xfrm>
              <a:off x="7229475" y="23677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DE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00" name="Text - Connecticut"/>
            <p:cNvSpPr txBox="1">
              <a:spLocks noChangeArrowheads="1"/>
            </p:cNvSpPr>
            <p:nvPr/>
          </p:nvSpPr>
          <p:spPr bwMode="auto">
            <a:xfrm>
              <a:off x="7380287" y="2007418"/>
              <a:ext cx="7461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CT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01" name="Text - Colorado"/>
            <p:cNvSpPr txBox="1">
              <a:spLocks noChangeArrowheads="1"/>
            </p:cNvSpPr>
            <p:nvPr/>
          </p:nvSpPr>
          <p:spPr bwMode="auto">
            <a:xfrm>
              <a:off x="2835274" y="26281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CO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102" name="Text - California"/>
            <p:cNvSpPr txBox="1">
              <a:spLocks noChangeArrowheads="1"/>
            </p:cNvSpPr>
            <p:nvPr/>
          </p:nvSpPr>
          <p:spPr bwMode="auto">
            <a:xfrm>
              <a:off x="1031874" y="2758306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CA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103" name="Text - Arkansas"/>
            <p:cNvSpPr txBox="1">
              <a:spLocks noChangeArrowheads="1"/>
            </p:cNvSpPr>
            <p:nvPr/>
          </p:nvSpPr>
          <p:spPr bwMode="auto">
            <a:xfrm>
              <a:off x="4784724" y="33282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AR</a:t>
              </a:r>
              <a:endParaRPr lang="en-US" sz="1200" b="1" baseline="30000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104" name="Text - Arizona"/>
            <p:cNvSpPr txBox="1">
              <a:spLocks noChangeArrowheads="1"/>
            </p:cNvSpPr>
            <p:nvPr/>
          </p:nvSpPr>
          <p:spPr bwMode="auto">
            <a:xfrm>
              <a:off x="1984373" y="3292502"/>
              <a:ext cx="1219200" cy="338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6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AZ</a:t>
              </a:r>
            </a:p>
          </p:txBody>
        </p:sp>
        <p:sp>
          <p:nvSpPr>
            <p:cNvPr id="105" name="Text - Alaska"/>
            <p:cNvSpPr txBox="1">
              <a:spLocks noChangeArrowheads="1"/>
            </p:cNvSpPr>
            <p:nvPr/>
          </p:nvSpPr>
          <p:spPr bwMode="auto">
            <a:xfrm>
              <a:off x="1081295" y="4021956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AK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106" name="Text - Alabama"/>
            <p:cNvSpPr txBox="1">
              <a:spLocks noChangeArrowheads="1"/>
            </p:cNvSpPr>
            <p:nvPr/>
          </p:nvSpPr>
          <p:spPr bwMode="auto">
            <a:xfrm>
              <a:off x="5572124" y="36219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AL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07" name="Line - Vermont"/>
            <p:cNvSpPr>
              <a:spLocks noChangeShapeType="1"/>
            </p:cNvSpPr>
            <p:nvPr/>
          </p:nvSpPr>
          <p:spPr bwMode="auto">
            <a:xfrm>
              <a:off x="7043736" y="1356542"/>
              <a:ext cx="207963" cy="133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08" name="Line - Rhode Island"/>
            <p:cNvSpPr>
              <a:spLocks noChangeShapeType="1"/>
            </p:cNvSpPr>
            <p:nvPr/>
          </p:nvSpPr>
          <p:spPr bwMode="auto">
            <a:xfrm>
              <a:off x="7582708" y="1989957"/>
              <a:ext cx="266700" cy="50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09" name="Line - New Jersey"/>
            <p:cNvSpPr>
              <a:spLocks noChangeShapeType="1"/>
            </p:cNvSpPr>
            <p:nvPr/>
          </p:nvSpPr>
          <p:spPr bwMode="auto">
            <a:xfrm flipV="1">
              <a:off x="7269162" y="22915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0" name="Line - New Hampshire"/>
            <p:cNvSpPr>
              <a:spLocks noChangeShapeType="1"/>
            </p:cNvSpPr>
            <p:nvPr/>
          </p:nvSpPr>
          <p:spPr bwMode="auto">
            <a:xfrm flipV="1">
              <a:off x="7416799" y="1628006"/>
              <a:ext cx="360363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1" name="Line - Massachusetts"/>
            <p:cNvSpPr>
              <a:spLocks noChangeShapeType="1"/>
            </p:cNvSpPr>
            <p:nvPr/>
          </p:nvSpPr>
          <p:spPr bwMode="auto">
            <a:xfrm flipV="1">
              <a:off x="7554911" y="1834380"/>
              <a:ext cx="4159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2" name="Line - Maryland"/>
            <p:cNvSpPr>
              <a:spLocks noChangeShapeType="1"/>
            </p:cNvSpPr>
            <p:nvPr/>
          </p:nvSpPr>
          <p:spPr bwMode="auto">
            <a:xfrm flipV="1">
              <a:off x="7227887" y="2624955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3" name="Line - Hawaii"/>
            <p:cNvSpPr>
              <a:spLocks noChangeShapeType="1"/>
            </p:cNvSpPr>
            <p:nvPr/>
          </p:nvSpPr>
          <p:spPr bwMode="auto">
            <a:xfrm flipH="1" flipV="1">
              <a:off x="2690813" y="4455344"/>
              <a:ext cx="268288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4" name="Line - District of Columbia"/>
            <p:cNvSpPr>
              <a:spLocks noChangeShapeType="1"/>
            </p:cNvSpPr>
            <p:nvPr/>
          </p:nvSpPr>
          <p:spPr bwMode="auto">
            <a:xfrm flipH="1" flipV="1">
              <a:off x="7000077" y="2605904"/>
              <a:ext cx="440535" cy="247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5" name="Line - Delaware"/>
            <p:cNvSpPr>
              <a:spLocks noChangeShapeType="1"/>
            </p:cNvSpPr>
            <p:nvPr/>
          </p:nvSpPr>
          <p:spPr bwMode="auto">
            <a:xfrm flipV="1">
              <a:off x="7221537" y="25201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6" name="Line - Connecticut"/>
            <p:cNvSpPr>
              <a:spLocks noChangeShapeType="1"/>
            </p:cNvSpPr>
            <p:nvPr/>
          </p:nvSpPr>
          <p:spPr bwMode="auto">
            <a:xfrm>
              <a:off x="7407274" y="2002655"/>
              <a:ext cx="217488" cy="95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</p:grpSp>
      <p:sp>
        <p:nvSpPr>
          <p:cNvPr id="137" name="Rectangle 136"/>
          <p:cNvSpPr>
            <a:spLocks noChangeArrowheads="1"/>
          </p:cNvSpPr>
          <p:nvPr/>
        </p:nvSpPr>
        <p:spPr bwMode="auto">
          <a:xfrm>
            <a:off x="5949683" y="5571227"/>
            <a:ext cx="152400" cy="159236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138" name="Text Box 135"/>
          <p:cNvSpPr txBox="1">
            <a:spLocks noChangeArrowheads="1"/>
          </p:cNvSpPr>
          <p:nvPr/>
        </p:nvSpPr>
        <p:spPr bwMode="auto">
          <a:xfrm>
            <a:off x="6096186" y="5514201"/>
            <a:ext cx="29356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000000"/>
                </a:solidFill>
                <a:cs typeface="Calibri" pitchFamily="34" charset="0"/>
              </a:rPr>
              <a:t>Not Adopting At </a:t>
            </a:r>
            <a:r>
              <a:rPr lang="en-US" sz="1200" b="1" dirty="0">
                <a:solidFill>
                  <a:srgbClr val="000000"/>
                </a:solidFill>
                <a:cs typeface="Calibri" pitchFamily="34" charset="0"/>
              </a:rPr>
              <a:t>T</a:t>
            </a:r>
            <a:r>
              <a:rPr lang="en-US" sz="1200" b="1" dirty="0" smtClean="0">
                <a:solidFill>
                  <a:srgbClr val="000000"/>
                </a:solidFill>
                <a:cs typeface="Calibri" pitchFamily="34" charset="0"/>
              </a:rPr>
              <a:t>his Time (14 States)</a:t>
            </a:r>
            <a:endParaRPr lang="en-US" sz="1200" b="1" dirty="0">
              <a:solidFill>
                <a:srgbClr val="000000"/>
              </a:solidFill>
              <a:cs typeface="Calibri" pitchFamily="34" charset="0"/>
            </a:endParaRPr>
          </a:p>
        </p:txBody>
      </p:sp>
      <p:grpSp>
        <p:nvGrpSpPr>
          <p:cNvPr id="140" name="Group 139"/>
          <p:cNvGrpSpPr/>
          <p:nvPr/>
        </p:nvGrpSpPr>
        <p:grpSpPr>
          <a:xfrm>
            <a:off x="5943600" y="5194012"/>
            <a:ext cx="2761202" cy="292388"/>
            <a:chOff x="4332213" y="5210732"/>
            <a:chExt cx="4192836" cy="292388"/>
          </a:xfrm>
        </p:grpSpPr>
        <p:sp>
          <p:nvSpPr>
            <p:cNvPr id="141" name="Rectangle 140"/>
            <p:cNvSpPr>
              <a:spLocks noChangeArrowheads="1"/>
            </p:cNvSpPr>
            <p:nvPr/>
          </p:nvSpPr>
          <p:spPr bwMode="auto">
            <a:xfrm>
              <a:off x="4332213" y="5286540"/>
              <a:ext cx="227736" cy="152791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 b="1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142" name="Text Box 135"/>
            <p:cNvSpPr txBox="1">
              <a:spLocks noChangeArrowheads="1"/>
            </p:cNvSpPr>
            <p:nvPr/>
          </p:nvSpPr>
          <p:spPr bwMode="auto">
            <a:xfrm>
              <a:off x="4532586" y="5210732"/>
              <a:ext cx="3992463" cy="2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b="1" dirty="0" smtClean="0">
                  <a:solidFill>
                    <a:srgbClr val="000000"/>
                  </a:solidFill>
                  <a:cs typeface="Calibri" pitchFamily="34" charset="0"/>
                </a:rPr>
                <a:t>Adopted (37 States including DC</a:t>
              </a:r>
              <a:r>
                <a:rPr lang="en-US" sz="1300" b="1" dirty="0" smtClean="0">
                  <a:solidFill>
                    <a:srgbClr val="000000"/>
                  </a:solidFill>
                  <a:cs typeface="Calibri" pitchFamily="34" charset="0"/>
                </a:rPr>
                <a:t>)</a:t>
              </a:r>
              <a:endParaRPr lang="en-US" sz="1300" b="1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020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10642029-F163-497A-8021-50A010299AAB}" vid="{B5FB8143-CECB-4D5A-BBCF-B2395B4A9890}"/>
    </a:ext>
  </a:extLst>
</a:theme>
</file>

<file path=ppt/theme/theme2.xml><?xml version="1.0" encoding="utf-8"?>
<a:theme xmlns:a="http://schemas.openxmlformats.org/drawingml/2006/main" name="No Angl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10642029-F163-497A-8021-50A010299AAB}" vid="{2569EE00-5356-460B-93A2-5D418DB5F29B}"/>
    </a:ext>
  </a:extLst>
</a:theme>
</file>

<file path=ppt/theme/theme3.xml><?xml version="1.0" encoding="utf-8"?>
<a:theme xmlns:a="http://schemas.openxmlformats.org/drawingml/2006/main" name="Text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10642029-F163-497A-8021-50A010299AAB}" vid="{B572E94D-27C7-452E-8578-9C32BFE02BE6}"/>
    </a:ext>
  </a:extLst>
</a:theme>
</file>

<file path=ppt/theme/theme4.xml><?xml version="1.0" encoding="utf-8"?>
<a:theme xmlns:a="http://schemas.openxmlformats.org/drawingml/2006/main" name="Default with exhibit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10642029-F163-497A-8021-50A010299AAB}" vid="{F8A38808-C1F1-483A-BCB6-A03F3A327CB6}"/>
    </a:ext>
  </a:extLst>
</a:theme>
</file>

<file path=ppt/theme/theme5.xml><?xml version="1.0" encoding="utf-8"?>
<a:theme xmlns:a="http://schemas.openxmlformats.org/drawingml/2006/main" name="Default with figure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10642029-F163-497A-8021-50A010299AAB}" vid="{36386945-81A9-45C0-B363-26CC700E884F}"/>
    </a:ext>
  </a:extLst>
</a:theme>
</file>

<file path=ppt/theme/theme6.xml><?xml version="1.0" encoding="utf-8"?>
<a:theme xmlns:a="http://schemas.openxmlformats.org/drawingml/2006/main" name="Title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10642029-F163-497A-8021-50A010299AAB}" vid="{3B023C04-F8B5-4D4C-A4DA-0E7E6CEBC9A9}"/>
    </a:ext>
  </a:extLst>
</a:theme>
</file>

<file path=ppt/theme/theme7.xml><?xml version="1.0" encoding="utf-8"?>
<a:theme xmlns:a="http://schemas.openxmlformats.org/drawingml/2006/main" name="Divider Slid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10642029-F163-497A-8021-50A010299AAB}" vid="{473CA237-4678-4506-A001-CAD5526D8777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KFF Template 4x3</Template>
  <TotalTime>623</TotalTime>
  <Words>168</Words>
  <Application>Microsoft Office PowerPoint</Application>
  <PresentationFormat>On-screen Show (4:3)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Arial</vt:lpstr>
      <vt:lpstr>Calibri</vt:lpstr>
      <vt:lpstr>Meta Offc Pro</vt:lpstr>
      <vt:lpstr>MetaSerif-Book</vt:lpstr>
      <vt:lpstr>Tahoma</vt:lpstr>
      <vt:lpstr>Times New Roman</vt:lpstr>
      <vt:lpstr>Default</vt:lpstr>
      <vt:lpstr>No Angle</vt:lpstr>
      <vt:lpstr>Text Slide</vt:lpstr>
      <vt:lpstr>Default with exhibit #</vt:lpstr>
      <vt:lpstr>Default with figure #</vt:lpstr>
      <vt:lpstr>Title Slide</vt:lpstr>
      <vt:lpstr>Divider Slide</vt:lpstr>
      <vt:lpstr>Status of State Medicaid Expansion Decisions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Status of State Medicaid Expansion Decisions</dc:title>
  <dc:creator>Larisa Antonisse</dc:creator>
  <cp:lastModifiedBy>Larisa Antonisse</cp:lastModifiedBy>
  <cp:revision>47</cp:revision>
  <cp:lastPrinted>2018-03-27T18:56:56Z</cp:lastPrinted>
  <dcterms:created xsi:type="dcterms:W3CDTF">2018-04-05T14:20:29Z</dcterms:created>
  <dcterms:modified xsi:type="dcterms:W3CDTF">2019-04-26T20:09:40Z</dcterms:modified>
</cp:coreProperties>
</file>